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1" r:id="rId34"/>
    <p:sldId id="294" r:id="rId35"/>
    <p:sldId id="293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many applications, it is important for a system to have a response, </a:t>
            </a:r>
            <a:r>
              <a:rPr lang="en-US" b="1" i="1" dirty="0" smtClean="0"/>
              <a:t>y(n), that is bounded in amplitude whenever</a:t>
            </a:r>
          </a:p>
          <a:p>
            <a:r>
              <a:rPr lang="en-US" dirty="0" smtClean="0"/>
              <a:t>the input is bounded. A system with this property is said to be </a:t>
            </a:r>
            <a:r>
              <a:rPr lang="en-US" b="1" i="1" dirty="0" smtClean="0"/>
              <a:t>stable in the bounded input-bounded output (BIBO)</a:t>
            </a:r>
          </a:p>
          <a:p>
            <a:r>
              <a:rPr lang="en-US" dirty="0" smtClean="0"/>
              <a:t>sense. Specifically,</a:t>
            </a:r>
          </a:p>
          <a:p>
            <a:r>
              <a:rPr lang="en-US" b="1" dirty="0" smtClean="0"/>
              <a:t>Definition: A system is said to be stable in the bounded input-bounded output sense if, for </a:t>
            </a:r>
            <a:r>
              <a:rPr lang="en-US" dirty="0" smtClean="0"/>
              <a:t>any input that is bounded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105400"/>
            <a:ext cx="261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5791200"/>
            <a:ext cx="2762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Note</a:t>
            </a:r>
            <a:endParaRPr lang="en-US" sz="5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linear shift-invariant system, stability is guaranteed if the unit sample response is absolutely </a:t>
            </a:r>
            <a:r>
              <a:rPr lang="en-US" dirty="0" err="1" smtClean="0"/>
              <a:t>summable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581400"/>
            <a:ext cx="30194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2076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463" y="2752725"/>
            <a:ext cx="7077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371600" y="4419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So System is stable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Example</a:t>
            </a:r>
            <a:endParaRPr lang="en-US" sz="5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3999" y="1905000"/>
            <a:ext cx="4000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352800"/>
            <a:ext cx="1781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800600"/>
            <a:ext cx="7277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lnvertibility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 system property that is important in applications such as channel equalization and </a:t>
            </a:r>
            <a:r>
              <a:rPr lang="en-US" sz="2800" dirty="0" err="1" smtClean="0"/>
              <a:t>deconvolution</a:t>
            </a:r>
            <a:r>
              <a:rPr lang="en-US" sz="2800" dirty="0" smtClean="0"/>
              <a:t> is </a:t>
            </a:r>
            <a:r>
              <a:rPr lang="en-US" sz="2800" i="1" dirty="0" err="1" smtClean="0"/>
              <a:t>invertibility</a:t>
            </a:r>
            <a:r>
              <a:rPr lang="en-US" sz="2800" i="1" dirty="0" smtClean="0"/>
              <a:t>.</a:t>
            </a:r>
          </a:p>
          <a:p>
            <a:endParaRPr lang="en-US" i="1" dirty="0" smtClean="0"/>
          </a:p>
          <a:p>
            <a:pPr algn="ctr"/>
            <a:r>
              <a:rPr lang="en-US" sz="4000" dirty="0" smtClean="0"/>
              <a:t>A system is said to be </a:t>
            </a:r>
            <a:r>
              <a:rPr lang="en-US" sz="4000" i="1" dirty="0" smtClean="0"/>
              <a:t>invertible if the input to the system may be uniquely determined from the output.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Example</a:t>
            </a:r>
            <a:endParaRPr lang="en-US" sz="4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27888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971800"/>
            <a:ext cx="662559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648200"/>
            <a:ext cx="2456351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CONVOLUTION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The relationship between the input to a linear shift-invariant system, </a:t>
            </a:r>
            <a:r>
              <a:rPr lang="en-US" sz="3600" i="1" dirty="0" smtClean="0"/>
              <a:t>x(n), and the output, y(n), is given by the </a:t>
            </a:r>
            <a:r>
              <a:rPr lang="en-US" sz="3600" dirty="0" smtClean="0"/>
              <a:t>convolution sum</a:t>
            </a:r>
          </a:p>
          <a:p>
            <a:pPr algn="just"/>
            <a:endParaRPr lang="en-US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86200"/>
            <a:ext cx="56483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200400" y="5486400"/>
            <a:ext cx="5194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Reverse and shift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 rot="5400000">
            <a:off x="5718257" y="4880057"/>
            <a:ext cx="685800" cy="5268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Convolution Properties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Commutative Property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343400"/>
            <a:ext cx="76390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2213" y="2933700"/>
            <a:ext cx="4219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Associative Property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91000"/>
            <a:ext cx="75533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5152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7463" y="2990850"/>
            <a:ext cx="40290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Distributive Property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6009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7772400" cy="7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495800"/>
            <a:ext cx="3905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System Properties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b="1" dirty="0" smtClean="0"/>
              <a:t>Linear Systems</a:t>
            </a:r>
          </a:p>
          <a:p>
            <a:r>
              <a:rPr lang="en-US" b="1" dirty="0" smtClean="0"/>
              <a:t>A system that is both additive and homogeneous is said to be </a:t>
            </a:r>
            <a:r>
              <a:rPr lang="en-US" b="1" i="1" dirty="0" smtClean="0"/>
              <a:t>linear.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91000"/>
            <a:ext cx="7915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Performing Convolutions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Direct Evaluation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62200"/>
            <a:ext cx="56483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999" y="4038600"/>
            <a:ext cx="54530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52197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877252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5334000"/>
            <a:ext cx="41624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Graphical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1. Plot both sequences, x(k) and h(k), as functions of k.</a:t>
            </a:r>
          </a:p>
          <a:p>
            <a:pPr>
              <a:buNone/>
            </a:pPr>
            <a:r>
              <a:rPr lang="en-US" sz="2800" b="1" dirty="0" smtClean="0"/>
              <a:t>2. Choose one of the sequences, say h(k), and time-reverse it to form the sequence h(-k).</a:t>
            </a:r>
          </a:p>
          <a:p>
            <a:pPr>
              <a:buNone/>
            </a:pPr>
            <a:r>
              <a:rPr lang="en-US" sz="2800" b="1" dirty="0" smtClean="0"/>
              <a:t>3. </a:t>
            </a:r>
            <a:r>
              <a:rPr lang="en-US" sz="2800" b="1" dirty="0" smtClean="0">
                <a:solidFill>
                  <a:srgbClr val="FF0000"/>
                </a:solidFill>
              </a:rPr>
              <a:t>Shift the time-reversed sequence by n. [Note: If n &gt; 0, this corresponds to a shift to the right (delay), whereas if n &lt; </a:t>
            </a:r>
            <a:r>
              <a:rPr lang="en-US" sz="2800" b="1" i="1" dirty="0" smtClean="0">
                <a:solidFill>
                  <a:srgbClr val="FF0000"/>
                </a:solidFill>
              </a:rPr>
              <a:t>0, this corresponds to a shift to the left (advance).]</a:t>
            </a:r>
          </a:p>
          <a:p>
            <a:pPr>
              <a:buNone/>
            </a:pPr>
            <a:r>
              <a:rPr lang="en-US" sz="2800" b="1" dirty="0" smtClean="0"/>
              <a:t>4. Multiply the two sequences x(k) and h(n - k) and sum the product for all values of k. The resulting value will be equal to y(n). This process is repeated for all possible shifts, n</a:t>
            </a:r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7496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Y(0) =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5181600" cy="477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Y(1) =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0" y="1524000"/>
            <a:ext cx="4800600" cy="4600575"/>
            <a:chOff x="1676400" y="1524000"/>
            <a:chExt cx="3886200" cy="3914775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6400" y="1524000"/>
              <a:ext cx="3800475" cy="200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0700" y="3429000"/>
              <a:ext cx="3771900" cy="200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Y(2) = 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05000" y="1219200"/>
            <a:ext cx="4419600" cy="4533900"/>
            <a:chOff x="1905000" y="1752600"/>
            <a:chExt cx="3733800" cy="4000500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1752600"/>
              <a:ext cx="3733800" cy="204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43100" y="3505200"/>
              <a:ext cx="3619500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Y(-1) = 0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76400" y="1295400"/>
            <a:ext cx="5410200" cy="4752975"/>
            <a:chOff x="1828800" y="1752600"/>
            <a:chExt cx="4057650" cy="3838575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1752600"/>
              <a:ext cx="3733800" cy="204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3429000"/>
              <a:ext cx="4057650" cy="2162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quiz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Get </a:t>
            </a:r>
          </a:p>
          <a:p>
            <a:pPr algn="ctr">
              <a:buNone/>
            </a:pPr>
            <a:r>
              <a:rPr lang="en-US" sz="5400" dirty="0" smtClean="0"/>
              <a:t>The Remaining valued Y(n)</a:t>
            </a:r>
          </a:p>
          <a:p>
            <a:pPr algn="ctr">
              <a:buNone/>
            </a:pPr>
            <a:r>
              <a:rPr lang="en-US" sz="5400" dirty="0" smtClean="0"/>
              <a:t>Then Draw it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Y(n)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704248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System Response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9248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00400"/>
            <a:ext cx="69008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724400"/>
            <a:ext cx="294366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038600"/>
            <a:ext cx="7638047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Note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The convolution of two finite-length sequences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nonzero values of </a:t>
            </a:r>
            <a:r>
              <a:rPr lang="en-US" b="1" i="1" dirty="0" smtClean="0"/>
              <a:t>x(n) are contained in the interval [ </a:t>
            </a:r>
            <a:r>
              <a:rPr lang="en-US" b="1" i="1" dirty="0" err="1" smtClean="0"/>
              <a:t>Mx</a:t>
            </a:r>
            <a:r>
              <a:rPr lang="en-US" b="1" i="1" dirty="0" smtClean="0"/>
              <a:t>, </a:t>
            </a:r>
            <a:r>
              <a:rPr lang="en-US" b="1" i="1" dirty="0" err="1" smtClean="0"/>
              <a:t>Nx</a:t>
            </a:r>
            <a:r>
              <a:rPr lang="en-US" b="1" i="1" dirty="0" smtClean="0"/>
              <a:t>] and the nonzero values of h(n) are </a:t>
            </a:r>
            <a:r>
              <a:rPr lang="en-US" dirty="0" smtClean="0"/>
              <a:t>contained in the interval [</a:t>
            </a:r>
            <a:r>
              <a:rPr lang="en-US" dirty="0" err="1" smtClean="0"/>
              <a:t>Mh</a:t>
            </a:r>
            <a:r>
              <a:rPr lang="en-US" dirty="0" smtClean="0"/>
              <a:t>, </a:t>
            </a:r>
            <a:r>
              <a:rPr lang="en-US" dirty="0" err="1" smtClean="0"/>
              <a:t>Nh</a:t>
            </a:r>
            <a:r>
              <a:rPr lang="en-US" dirty="0" smtClean="0"/>
              <a:t>], the nonzero values of </a:t>
            </a:r>
            <a:r>
              <a:rPr lang="en-US" b="1" i="1" dirty="0" smtClean="0"/>
              <a:t>y(n) will be confined to the interval [</a:t>
            </a:r>
            <a:r>
              <a:rPr lang="en-US" b="1" i="1" dirty="0" err="1" smtClean="0"/>
              <a:t>Mx</a:t>
            </a:r>
            <a:r>
              <a:rPr lang="en-US" b="1" i="1" dirty="0" smtClean="0"/>
              <a:t> + </a:t>
            </a:r>
            <a:r>
              <a:rPr lang="en-US" b="1" i="1" dirty="0" err="1" smtClean="0"/>
              <a:t>Mh</a:t>
            </a:r>
            <a:r>
              <a:rPr lang="en-US" b="1" i="1" dirty="0" smtClean="0"/>
              <a:t>, </a:t>
            </a:r>
            <a:r>
              <a:rPr lang="en-US" b="1" i="1" dirty="0" err="1" smtClean="0"/>
              <a:t>Nx</a:t>
            </a:r>
            <a:r>
              <a:rPr lang="en-US" b="1" i="1" dirty="0" smtClean="0"/>
              <a:t> + </a:t>
            </a:r>
            <a:r>
              <a:rPr lang="en-US" b="1" i="1" dirty="0" err="1" smtClean="0"/>
              <a:t>Nh</a:t>
            </a:r>
            <a:r>
              <a:rPr lang="en-US" b="1" i="1" dirty="0" smtClean="0"/>
              <a:t>].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7050" y="3067050"/>
            <a:ext cx="3009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00200"/>
            <a:ext cx="45910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724400"/>
            <a:ext cx="8334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Slide Rule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77819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16200000" flipV="1">
            <a:off x="3048000" y="4876800"/>
            <a:ext cx="2133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b="1" dirty="0" smtClean="0"/>
              <a:t>Recording the Speech.(</a:t>
            </a:r>
            <a:r>
              <a:rPr lang="en-029" b="1" dirty="0" err="1" smtClean="0"/>
              <a:t>Matlab</a:t>
            </a:r>
            <a:r>
              <a:rPr lang="en-029" b="1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ave Audi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2210862"/>
            <a:ext cx="6858000" cy="34279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 l="36350" t="19218" r="35836" b="26059"/>
          <a:stretch>
            <a:fillRect/>
          </a:stretch>
        </p:blipFill>
        <p:spPr bwMode="auto">
          <a:xfrm>
            <a:off x="2133600" y="838200"/>
            <a:ext cx="4191000" cy="513177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3352800" y="1981200"/>
            <a:ext cx="3306762" cy="1166812"/>
            <a:chOff x="5010" y="5224"/>
            <a:chExt cx="5208" cy="1839"/>
          </a:xfrm>
        </p:grpSpPr>
        <p:sp>
          <p:nvSpPr>
            <p:cNvPr id="26627" name="Oval 3"/>
            <p:cNvSpPr>
              <a:spLocks noChangeArrowheads="1"/>
            </p:cNvSpPr>
            <p:nvPr/>
          </p:nvSpPr>
          <p:spPr bwMode="auto">
            <a:xfrm>
              <a:off x="5010" y="6573"/>
              <a:ext cx="704" cy="490"/>
            </a:xfrm>
            <a:prstGeom prst="ellipse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6628" name="AutoShape 4"/>
            <p:cNvCxnSpPr>
              <a:cxnSpLocks noChangeShapeType="1"/>
            </p:cNvCxnSpPr>
            <p:nvPr/>
          </p:nvCxnSpPr>
          <p:spPr bwMode="auto">
            <a:xfrm flipH="1">
              <a:off x="5624" y="5745"/>
              <a:ext cx="3309" cy="934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8933" y="5224"/>
              <a:ext cx="1285" cy="842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Sampling Rate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 l="14448" t="25967" r="51157" b="28948"/>
          <a:stretch>
            <a:fillRect/>
          </a:stretch>
        </p:blipFill>
        <p:spPr bwMode="auto">
          <a:xfrm>
            <a:off x="1981200" y="1066800"/>
            <a:ext cx="4876799" cy="4648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184525" y="3846512"/>
            <a:ext cx="446088" cy="311150"/>
          </a:xfrm>
          <a:prstGeom prst="ellipse">
            <a:avLst/>
          </a:prstGeom>
          <a:noFill/>
          <a:ln w="63500" cmpd="thickThin">
            <a:solidFill>
              <a:srgbClr val="F7964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651" name="AutoShape 3"/>
          <p:cNvCxnSpPr>
            <a:cxnSpLocks noChangeShapeType="1"/>
          </p:cNvCxnSpPr>
          <p:nvPr/>
        </p:nvCxnSpPr>
        <p:spPr bwMode="auto">
          <a:xfrm flipH="1" flipV="1">
            <a:off x="3630613" y="4051300"/>
            <a:ext cx="2617787" cy="290512"/>
          </a:xfrm>
          <a:prstGeom prst="straightConnector1">
            <a:avLst/>
          </a:prstGeom>
          <a:noFill/>
          <a:ln w="635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248400" y="4051300"/>
            <a:ext cx="904875" cy="534987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Bits per Sample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653" name="AutoShape 5"/>
          <p:cNvCxnSpPr>
            <a:cxnSpLocks noChangeShapeType="1"/>
          </p:cNvCxnSpPr>
          <p:nvPr/>
        </p:nvCxnSpPr>
        <p:spPr bwMode="auto">
          <a:xfrm flipH="1">
            <a:off x="4489450" y="3492500"/>
            <a:ext cx="1758950" cy="242887"/>
          </a:xfrm>
          <a:prstGeom prst="straightConnector1">
            <a:avLst/>
          </a:prstGeom>
          <a:noFill/>
          <a:ln w="635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248400" y="3200400"/>
            <a:ext cx="904875" cy="534987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File destination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How to play it from SIMULINK</a:t>
            </a:r>
            <a:endParaRPr 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Shift-Invariance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system has the property that a shift (delay) in the input by </a:t>
            </a:r>
            <a:r>
              <a:rPr lang="en-US" b="1" i="1" dirty="0" smtClean="0"/>
              <a:t>n</a:t>
            </a:r>
            <a:r>
              <a:rPr lang="en-US" sz="1600" b="1" i="1" dirty="0" smtClean="0"/>
              <a:t>o</a:t>
            </a:r>
            <a:r>
              <a:rPr lang="en-US" b="1" i="1" dirty="0" smtClean="0"/>
              <a:t> results in a shift in the output by n</a:t>
            </a:r>
            <a:r>
              <a:rPr lang="en-US" sz="1600" b="1" i="1" dirty="0" smtClean="0"/>
              <a:t>o</a:t>
            </a:r>
            <a:r>
              <a:rPr lang="en-US" b="1" i="1" dirty="0" smtClean="0"/>
              <a:t>, the system </a:t>
            </a:r>
            <a:r>
              <a:rPr lang="en-US" dirty="0" smtClean="0"/>
              <a:t>is said to be shift-invariant.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505200"/>
            <a:ext cx="39909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2238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429000"/>
            <a:ext cx="5348056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371600" y="5715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Shift Invariant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Example 2</a:t>
            </a:r>
            <a:endParaRPr lang="en-US" sz="4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y(n) = x(n) + x(-n)</a:t>
            </a:r>
          </a:p>
          <a:p>
            <a:endParaRPr lang="en-US" dirty="0" smtClean="0"/>
          </a:p>
          <a:p>
            <a:r>
              <a:rPr lang="en-US" dirty="0" smtClean="0"/>
              <a:t>y (n-n</a:t>
            </a:r>
            <a:r>
              <a:rPr lang="en-US" sz="1200" dirty="0" smtClean="0"/>
              <a:t>0</a:t>
            </a:r>
            <a:r>
              <a:rPr lang="en-US" dirty="0" smtClean="0"/>
              <a:t>) = x(n-n</a:t>
            </a:r>
            <a:r>
              <a:rPr lang="en-US" sz="1600" dirty="0" smtClean="0"/>
              <a:t>0</a:t>
            </a:r>
            <a:r>
              <a:rPr lang="en-US" dirty="0" smtClean="0"/>
              <a:t>) + x(-n –n</a:t>
            </a:r>
            <a:r>
              <a:rPr lang="en-US" sz="14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 x</a:t>
            </a:r>
            <a:r>
              <a:rPr lang="en-US" sz="1800" dirty="0" smtClean="0"/>
              <a:t>1(</a:t>
            </a:r>
            <a:r>
              <a:rPr lang="en-US" sz="3200" dirty="0" smtClean="0"/>
              <a:t>n</a:t>
            </a:r>
            <a:r>
              <a:rPr lang="en-US" sz="1800" dirty="0" smtClean="0"/>
              <a:t>) = </a:t>
            </a:r>
            <a:r>
              <a:rPr lang="en-US" sz="2800" dirty="0" smtClean="0"/>
              <a:t>x(n-n</a:t>
            </a:r>
            <a:r>
              <a:rPr lang="en-US" sz="1400" dirty="0" smtClean="0"/>
              <a:t>0</a:t>
            </a:r>
            <a:r>
              <a:rPr lang="en-US" sz="2800" dirty="0" smtClean="0"/>
              <a:t>)  </a:t>
            </a:r>
            <a:r>
              <a:rPr lang="en-US" sz="4000" dirty="0" smtClean="0"/>
              <a:t>Then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2800" dirty="0" smtClean="0"/>
              <a:t>y1(n) = x(n-n0) + x(-n+n0)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So shift Varying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172200" y="2133600"/>
            <a:ext cx="1707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After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4114800"/>
            <a:ext cx="2133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Before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Linear Shift-Invariant Systems</a:t>
            </a:r>
            <a:endParaRPr 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pPr algn="just"/>
            <a:r>
              <a:rPr lang="en-US" sz="3600" b="1" dirty="0" smtClean="0"/>
              <a:t>A system that is both linear and shift-invariant is referred to as a </a:t>
            </a:r>
            <a:r>
              <a:rPr lang="en-US" sz="3600" b="1" i="1" dirty="0" smtClean="0"/>
              <a:t>linear shift-invariant (LSI) system.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Causality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A system property that is important for real-time applications is </a:t>
            </a:r>
            <a:r>
              <a:rPr lang="en-US" sz="2800" b="1" i="1" dirty="0" smtClean="0"/>
              <a:t>causality, which is defined as follows: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Definition: A system is said to be </a:t>
            </a:r>
            <a:r>
              <a:rPr lang="en-US" sz="2800" b="1" i="1" dirty="0" smtClean="0"/>
              <a:t>causal if, for any no, the response of the system at time </a:t>
            </a:r>
            <a:r>
              <a:rPr lang="en-US" sz="2800" b="1" i="1" dirty="0" smtClean="0">
                <a:solidFill>
                  <a:srgbClr val="FF0000"/>
                </a:solidFill>
              </a:rPr>
              <a:t>no</a:t>
            </a:r>
            <a:r>
              <a:rPr lang="en-US" sz="2800" b="1" i="1" dirty="0" smtClean="0"/>
              <a:t> depends only on the input </a:t>
            </a:r>
            <a:r>
              <a:rPr lang="en-US" sz="2800" b="1" i="1" dirty="0" smtClean="0">
                <a:solidFill>
                  <a:srgbClr val="FF0000"/>
                </a:solidFill>
              </a:rPr>
              <a:t>up to </a:t>
            </a:r>
            <a:r>
              <a:rPr lang="en-US" sz="2800" b="1" i="1" dirty="0" smtClean="0"/>
              <a:t>time </a:t>
            </a:r>
            <a:r>
              <a:rPr lang="en-US" sz="2800" b="1" i="1" dirty="0" smtClean="0">
                <a:solidFill>
                  <a:srgbClr val="FF0000"/>
                </a:solidFill>
              </a:rPr>
              <a:t>n = no.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09800"/>
            <a:ext cx="4400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352800"/>
            <a:ext cx="3190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276600"/>
            <a:ext cx="1809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</TotalTime>
  <Words>657</Words>
  <Application>Microsoft Office PowerPoint</Application>
  <PresentationFormat>On-screen Show (4:3)</PresentationFormat>
  <Paragraphs>118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Digital Signal Processing</vt:lpstr>
      <vt:lpstr>System Properties</vt:lpstr>
      <vt:lpstr>System Response</vt:lpstr>
      <vt:lpstr>Shift-Invariance</vt:lpstr>
      <vt:lpstr>Example</vt:lpstr>
      <vt:lpstr>Example 2</vt:lpstr>
      <vt:lpstr>Linear Shift-Invariant Systems</vt:lpstr>
      <vt:lpstr>Causality</vt:lpstr>
      <vt:lpstr>EXAMPLE</vt:lpstr>
      <vt:lpstr>Stability</vt:lpstr>
      <vt:lpstr>Note</vt:lpstr>
      <vt:lpstr>Example</vt:lpstr>
      <vt:lpstr>Example</vt:lpstr>
      <vt:lpstr>lnvertibility</vt:lpstr>
      <vt:lpstr>Example</vt:lpstr>
      <vt:lpstr>CONVOLUTION</vt:lpstr>
      <vt:lpstr>Convolution Properties</vt:lpstr>
      <vt:lpstr>Associative Property</vt:lpstr>
      <vt:lpstr>Distributive Property</vt:lpstr>
      <vt:lpstr>Performing Convolutions</vt:lpstr>
      <vt:lpstr>EXAMPLE</vt:lpstr>
      <vt:lpstr>Graphical Approach</vt:lpstr>
      <vt:lpstr>Example</vt:lpstr>
      <vt:lpstr>Y(0) = 1</vt:lpstr>
      <vt:lpstr>Y(1) = 3</vt:lpstr>
      <vt:lpstr>Y(2) = 6</vt:lpstr>
      <vt:lpstr>Y(-1) = 0 </vt:lpstr>
      <vt:lpstr>quiz</vt:lpstr>
      <vt:lpstr>Y(n)</vt:lpstr>
      <vt:lpstr>Note</vt:lpstr>
      <vt:lpstr>EXAMPLE</vt:lpstr>
      <vt:lpstr>Slide Rule Method</vt:lpstr>
      <vt:lpstr>Recording the Speech.(Matlab)</vt:lpstr>
      <vt:lpstr>Slide 34</vt:lpstr>
      <vt:lpstr>Slide 35</vt:lpstr>
      <vt:lpstr>How to play it from SIMULINK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m.nassef</cp:lastModifiedBy>
  <cp:revision>86</cp:revision>
  <dcterms:created xsi:type="dcterms:W3CDTF">2006-08-16T00:00:00Z</dcterms:created>
  <dcterms:modified xsi:type="dcterms:W3CDTF">2015-10-20T11:39:37Z</dcterms:modified>
</cp:coreProperties>
</file>